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2"/>
  </p:sldMasterIdLst>
  <p:notesMasterIdLst>
    <p:notesMasterId r:id="rId14"/>
  </p:notesMasterIdLst>
  <p:handoutMasterIdLst>
    <p:handoutMasterId r:id="rId15"/>
  </p:handoutMasterIdLst>
  <p:sldIdLst>
    <p:sldId id="256" r:id="rId3"/>
    <p:sldId id="257" r:id="rId4"/>
    <p:sldId id="279" r:id="rId5"/>
    <p:sldId id="313" r:id="rId6"/>
    <p:sldId id="314" r:id="rId7"/>
    <p:sldId id="259" r:id="rId8"/>
    <p:sldId id="315" r:id="rId9"/>
    <p:sldId id="316" r:id="rId10"/>
    <p:sldId id="318" r:id="rId11"/>
    <p:sldId id="305" r:id="rId12"/>
    <p:sldId id="297" r:id="rId13"/>
  </p:sldIdLst>
  <p:sldSz cx="4610100" cy="3460750"/>
  <p:notesSz cx="4610100" cy="34607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668"/>
    <a:srgbClr val="FF9999"/>
    <a:srgbClr val="FF99FF"/>
    <a:srgbClr val="FFCC66"/>
    <a:srgbClr val="FFFF99"/>
    <a:srgbClr val="9999FF"/>
    <a:srgbClr val="FF9933"/>
    <a:srgbClr val="4FD1FF"/>
    <a:srgbClr val="66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 autoAdjust="0"/>
    <p:restoredTop sz="96730" autoAdjust="0"/>
  </p:normalViewPr>
  <p:slideViewPr>
    <p:cSldViewPr showGuides="1">
      <p:cViewPr varScale="1">
        <p:scale>
          <a:sx n="212" d="100"/>
          <a:sy n="212" d="100"/>
        </p:scale>
        <p:origin x="1950" y="150"/>
      </p:cViewPr>
      <p:guideLst>
        <p:guide orient="horz" pos="2880"/>
        <p:guide pos="212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6AF0F-D649-4010-BF0F-E8E2612E791F}" type="datetimeFigureOut">
              <a:rPr lang="en-IN" smtClean="0"/>
              <a:t>23-09-2023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B33AD-C9F9-4E51-BECA-D4877988F4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052DD2-2128-4DE5-9E8A-07B0595505CB}" type="datetimeFigureOut">
              <a:rPr lang="en-IN" smtClean="0"/>
              <a:t>23-09-2023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71B31C-4A63-403F-8055-E609181AA0C2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58469" y="677637"/>
            <a:ext cx="3293160" cy="5092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650009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7FD48-A303-472E-96DE-CAE91BC3300F}" type="datetime1">
              <a:rPr lang="en-US" smtClean="0"/>
              <a:t>9/23/2023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8E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pc="-5" dirty="0"/>
              <a:t>‹#›</a:t>
            </a:fld>
            <a:r>
              <a:rPr spc="-5" dirty="0"/>
              <a:t> /</a:t>
            </a:r>
            <a:r>
              <a:rPr spc="-70" dirty="0"/>
              <a:t> </a:t>
            </a:r>
            <a:r>
              <a:rPr lang="en-US" spc="-5" dirty="0"/>
              <a:t>3</a:t>
            </a:r>
            <a:r>
              <a:rPr spc="-5" dirty="0"/>
              <a:t>1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CC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8544" y="830897"/>
            <a:ext cx="4333011" cy="184666"/>
          </a:xfr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D306B-211A-4836-AA2F-902C8137C43F}" type="datetime1">
              <a:rPr lang="en-US" smtClean="0"/>
              <a:t>9/23/2023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65423" y="3285205"/>
            <a:ext cx="283210" cy="92333"/>
          </a:xfrm>
        </p:spPr>
        <p:txBody>
          <a:bodyPr lIns="0" tIns="0" rIns="0" bIns="0"/>
          <a:lstStyle>
            <a:lvl1pPr>
              <a:defRPr sz="600" b="1" i="0">
                <a:solidFill>
                  <a:srgbClr val="8E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lang="en-IN" spc="-5" smtClean="0"/>
              <a:t>‹#›</a:t>
            </a:fld>
            <a:r>
              <a:rPr lang="en-IN" spc="-5" dirty="0"/>
              <a:t> /</a:t>
            </a:r>
            <a:r>
              <a:rPr lang="en-IN" spc="-70" dirty="0"/>
              <a:t> </a:t>
            </a:r>
            <a:r>
              <a:rPr lang="en-IN" spc="-5" dirty="0"/>
              <a:t>31</a:t>
            </a:r>
            <a:endParaRPr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CC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A787B-E66D-4044-8644-BD0C90BBD0A8}" type="datetime1">
              <a:rPr lang="en-US" smtClean="0"/>
              <a:t>9/23/2023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8E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pc="-5" dirty="0"/>
              <a:t>‹#›</a:t>
            </a:fld>
            <a:r>
              <a:rPr spc="-5" dirty="0"/>
              <a:t> /</a:t>
            </a:r>
            <a:r>
              <a:rPr spc="-70" dirty="0"/>
              <a:t> </a:t>
            </a:r>
            <a:r>
              <a:rPr lang="en-US" spc="-5" dirty="0"/>
              <a:t>3</a:t>
            </a:r>
            <a:r>
              <a:rPr spc="-5" dirty="0"/>
              <a:t>1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CC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80FBB-A16D-4925-8E0C-B49DF170E3E5}" type="datetime1">
              <a:rPr lang="en-US" smtClean="0"/>
              <a:t>9/23/2023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8E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pc="-5" dirty="0"/>
              <a:t>‹#›</a:t>
            </a:fld>
            <a:r>
              <a:rPr spc="-5" dirty="0"/>
              <a:t> /</a:t>
            </a:r>
            <a:r>
              <a:rPr spc="-70" dirty="0"/>
              <a:t> </a:t>
            </a:r>
            <a:r>
              <a:rPr lang="en-US" spc="-5" dirty="0"/>
              <a:t>3</a:t>
            </a:r>
            <a:r>
              <a:rPr spc="-5" dirty="0"/>
              <a:t>1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624DC-EBBC-4619-B885-142C97A91189}" type="datetime1">
              <a:rPr lang="en-US" smtClean="0"/>
              <a:t>9/23/2023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8E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pc="-5" dirty="0"/>
              <a:t>‹#›</a:t>
            </a:fld>
            <a:r>
              <a:rPr spc="-5" dirty="0"/>
              <a:t> /</a:t>
            </a:r>
            <a:r>
              <a:rPr spc="-70" dirty="0"/>
              <a:t> </a:t>
            </a:r>
            <a:r>
              <a:rPr lang="en-US" spc="-5" dirty="0"/>
              <a:t>3</a:t>
            </a:r>
            <a:r>
              <a:rPr spc="-5" dirty="0"/>
              <a:t>1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4608195" cy="382905"/>
          </a:xfrm>
          <a:custGeom>
            <a:avLst/>
            <a:gdLst/>
            <a:ahLst/>
            <a:cxnLst/>
            <a:rect l="l" t="t" r="r" b="b"/>
            <a:pathLst>
              <a:path w="4608195" h="382905">
                <a:moveTo>
                  <a:pt x="0" y="382612"/>
                </a:moveTo>
                <a:lnTo>
                  <a:pt x="4608004" y="382612"/>
                </a:lnTo>
                <a:lnTo>
                  <a:pt x="4608004" y="0"/>
                </a:lnTo>
                <a:lnTo>
                  <a:pt x="0" y="0"/>
                </a:lnTo>
                <a:lnTo>
                  <a:pt x="0" y="382612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300" y="49260"/>
            <a:ext cx="4419498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CC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8544" y="830897"/>
            <a:ext cx="4333011" cy="1016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E6421-987B-4467-9779-FA01E4D255C6}" type="datetime1">
              <a:rPr lang="en-US" smtClean="0"/>
              <a:t>9/23/2023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03217" y="3330870"/>
            <a:ext cx="283210" cy="923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1" i="0">
                <a:solidFill>
                  <a:srgbClr val="8E0000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pc="-5" dirty="0"/>
              <a:t>‹#›</a:t>
            </a:fld>
            <a:r>
              <a:rPr spc="-5" dirty="0"/>
              <a:t> /</a:t>
            </a:r>
            <a:r>
              <a:rPr spc="-70" dirty="0"/>
              <a:t> </a:t>
            </a:r>
            <a:r>
              <a:rPr lang="en-US" spc="-5" dirty="0"/>
              <a:t>3</a:t>
            </a:r>
            <a:r>
              <a:rPr spc="-5" dirty="0"/>
              <a:t>1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" TargetMode="External"/><Relationship Id="rId2" Type="http://schemas.openxmlformats.org/officeDocument/2006/relationships/hyperlink" Target="https://doi.org/10.1063/5.015318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4520310" y="751513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699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20310" y="738813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699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520310" y="726113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699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771650" y="2187348"/>
            <a:ext cx="2747148" cy="59118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algn="r">
              <a:lnSpc>
                <a:spcPct val="100000"/>
              </a:lnSpc>
              <a:spcBef>
                <a:spcPts val="90"/>
              </a:spcBef>
            </a:pPr>
            <a:r>
              <a:rPr lang="en-US" sz="1200" spc="-25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Shouvik</a:t>
            </a:r>
            <a:r>
              <a:rPr lang="en-US" sz="1200" spc="-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Ghorui</a:t>
            </a:r>
          </a:p>
          <a:p>
            <a:pPr algn="r">
              <a:lnSpc>
                <a:spcPct val="100000"/>
              </a:lnSpc>
              <a:spcBef>
                <a:spcPts val="90"/>
              </a:spcBef>
            </a:pPr>
            <a:r>
              <a:rPr lang="en-US" sz="1200" b="1" spc="-25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OpenFoam</a:t>
            </a:r>
            <a:r>
              <a:rPr lang="en-US" sz="1200" b="1" spc="-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pc="-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Hackathon</a:t>
            </a:r>
          </a:p>
          <a:p>
            <a:pPr algn="r">
              <a:lnSpc>
                <a:spcPct val="100000"/>
              </a:lnSpc>
              <a:spcBef>
                <a:spcPts val="90"/>
              </a:spcBef>
            </a:pPr>
            <a:r>
              <a:rPr lang="en-US" sz="1200" spc="-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Organized by </a:t>
            </a:r>
            <a:r>
              <a:rPr lang="en-US" sz="1200" b="1" spc="-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 Darmstadt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14"/>
          <p:cNvSpPr txBox="1"/>
          <p:nvPr/>
        </p:nvSpPr>
        <p:spPr>
          <a:xfrm>
            <a:off x="4224324" y="3330870"/>
            <a:ext cx="241300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1</a:t>
            </a:fld>
            <a:r>
              <a:rPr sz="600" b="1" spc="-5" dirty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600" b="1" spc="-70" dirty="0" smtClean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 </a:t>
            </a:r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7" name="object 2"/>
          <p:cNvSpPr/>
          <p:nvPr/>
        </p:nvSpPr>
        <p:spPr>
          <a:xfrm>
            <a:off x="0" y="216916"/>
            <a:ext cx="4608195" cy="249554"/>
          </a:xfrm>
          <a:custGeom>
            <a:avLst/>
            <a:gdLst/>
            <a:ahLst/>
            <a:cxnLst/>
            <a:rect l="l" t="t" r="r" b="b"/>
            <a:pathLst>
              <a:path w="4608195" h="249554">
                <a:moveTo>
                  <a:pt x="4608004" y="0"/>
                </a:moveTo>
                <a:lnTo>
                  <a:pt x="0" y="0"/>
                </a:lnTo>
                <a:lnTo>
                  <a:pt x="0" y="249377"/>
                </a:lnTo>
                <a:lnTo>
                  <a:pt x="4608004" y="249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8"/>
          <p:cNvSpPr/>
          <p:nvPr/>
        </p:nvSpPr>
        <p:spPr>
          <a:xfrm>
            <a:off x="118494" y="764213"/>
            <a:ext cx="4432935" cy="615950"/>
          </a:xfrm>
          <a:custGeom>
            <a:avLst/>
            <a:gdLst/>
            <a:ahLst/>
            <a:cxnLst/>
            <a:rect l="l" t="t" r="r" b="b"/>
            <a:pathLst>
              <a:path w="4432935" h="615950">
                <a:moveTo>
                  <a:pt x="4432566" y="0"/>
                </a:moveTo>
                <a:lnTo>
                  <a:pt x="0" y="0"/>
                </a:lnTo>
                <a:lnTo>
                  <a:pt x="0" y="564579"/>
                </a:lnTo>
                <a:lnTo>
                  <a:pt x="4008" y="584304"/>
                </a:lnTo>
                <a:lnTo>
                  <a:pt x="14922" y="600456"/>
                </a:lnTo>
                <a:lnTo>
                  <a:pt x="31075" y="611371"/>
                </a:lnTo>
                <a:lnTo>
                  <a:pt x="50800" y="615379"/>
                </a:lnTo>
                <a:lnTo>
                  <a:pt x="4381765" y="615379"/>
                </a:lnTo>
                <a:lnTo>
                  <a:pt x="4401490" y="611371"/>
                </a:lnTo>
                <a:lnTo>
                  <a:pt x="4417643" y="600456"/>
                </a:lnTo>
                <a:lnTo>
                  <a:pt x="4428558" y="584304"/>
                </a:lnTo>
                <a:lnTo>
                  <a:pt x="4432566" y="564579"/>
                </a:lnTo>
                <a:lnTo>
                  <a:pt x="4432566" y="0"/>
                </a:lnTo>
                <a:close/>
              </a:path>
            </a:pathLst>
          </a:custGeom>
          <a:solidFill>
            <a:srgbClr val="D5A147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0"/>
          <p:cNvSpPr/>
          <p:nvPr/>
        </p:nvSpPr>
        <p:spPr>
          <a:xfrm>
            <a:off x="4520310" y="80828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11"/>
          <p:cNvSpPr/>
          <p:nvPr/>
        </p:nvSpPr>
        <p:spPr>
          <a:xfrm>
            <a:off x="4520310" y="79558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12"/>
          <p:cNvSpPr/>
          <p:nvPr/>
        </p:nvSpPr>
        <p:spPr>
          <a:xfrm>
            <a:off x="4520310" y="782881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13"/>
          <p:cNvSpPr txBox="1"/>
          <p:nvPr/>
        </p:nvSpPr>
        <p:spPr>
          <a:xfrm>
            <a:off x="119401" y="788318"/>
            <a:ext cx="4469562" cy="749564"/>
          </a:xfrm>
          <a:prstGeom prst="rect">
            <a:avLst/>
          </a:prstGeom>
        </p:spPr>
        <p:txBody>
          <a:bodyPr vert="horz" wrap="square" lIns="0" tIns="71755" rIns="0" bIns="0" rtlCol="0">
            <a:spAutoFit/>
          </a:bodyPr>
          <a:lstStyle>
            <a:lvl1pPr>
              <a:defRPr sz="1400" b="1" i="0">
                <a:solidFill>
                  <a:srgbClr val="650009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ctr">
              <a:spcBef>
                <a:spcPts val="565"/>
              </a:spcBef>
            </a:pPr>
            <a:r>
              <a:rPr lang="en-US" kern="0" spc="-20" dirty="0" smtClean="0">
                <a:solidFill>
                  <a:srgbClr val="771F19"/>
                </a:solidFill>
                <a:latin typeface="Georgia" panose="02040502050405020303"/>
                <a:cs typeface="Georgia" panose="02040502050405020303"/>
              </a:rPr>
              <a:t>Controlling Fluid Dynamics with Deep </a:t>
            </a:r>
          </a:p>
          <a:p>
            <a:pPr algn="ctr">
              <a:spcBef>
                <a:spcPts val="565"/>
              </a:spcBef>
            </a:pPr>
            <a:r>
              <a:rPr lang="en-US" kern="0" spc="-20" dirty="0" smtClean="0">
                <a:solidFill>
                  <a:srgbClr val="771F19"/>
                </a:solidFill>
                <a:latin typeface="Georgia" panose="02040502050405020303"/>
                <a:cs typeface="Georgia" panose="02040502050405020303"/>
              </a:rPr>
              <a:t>Reinforce Learning </a:t>
            </a:r>
            <a:r>
              <a:rPr lang="en-US" kern="0" spc="-20" dirty="0">
                <a:solidFill>
                  <a:srgbClr val="771F19"/>
                </a:solidFill>
                <a:latin typeface="Georgia" panose="02040502050405020303"/>
                <a:cs typeface="Georgia" panose="02040502050405020303"/>
              </a:rPr>
              <a:t/>
            </a:r>
            <a:br>
              <a:rPr lang="en-US" kern="0" spc="-20" dirty="0">
                <a:solidFill>
                  <a:srgbClr val="771F19"/>
                </a:solidFill>
                <a:latin typeface="Georgia" panose="02040502050405020303"/>
                <a:cs typeface="Georgia" panose="02040502050405020303"/>
              </a:rPr>
            </a:br>
            <a:endParaRPr lang="en-US" sz="1100" kern="0" dirty="0">
              <a:latin typeface="Georgia" panose="02040502050405020303"/>
              <a:cs typeface="Georgia" panose="02040502050405020303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827513" y="3290439"/>
            <a:ext cx="101489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OpenFAOM</a:t>
            </a:r>
            <a:r>
              <a:rPr lang="en-US" sz="7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 ML</a:t>
            </a:r>
            <a:endParaRPr lang="en-IN" sz="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421" y="2876838"/>
            <a:ext cx="1185862" cy="41934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851" y="138852"/>
            <a:ext cx="1506661" cy="488542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520310" y="6664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20310" y="6537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520310" y="6410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9502" y="3330870"/>
            <a:ext cx="1361148" cy="267381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lang="en-IN" sz="800" b="1" spc="-5" dirty="0">
                <a:solidFill>
                  <a:srgbClr val="F2F2F2"/>
                </a:solidFill>
                <a:latin typeface="Arial" panose="020B0604020202020204"/>
                <a:cs typeface="Arial" panose="020B0604020202020204"/>
              </a:rPr>
              <a:t>References  </a:t>
            </a:r>
          </a:p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lang="en-IN" sz="800" b="1" spc="-5" dirty="0">
                <a:solidFill>
                  <a:srgbClr val="F2F2F2"/>
                </a:solidFill>
                <a:latin typeface="Arial" panose="020B0604020202020204"/>
                <a:cs typeface="Arial" panose="020B0604020202020204"/>
              </a:rPr>
              <a:t> 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4224324" y="3330870"/>
            <a:ext cx="295986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 smtClean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10</a:t>
            </a:fld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-140346" y="47081"/>
            <a:ext cx="3969396" cy="300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2085" marR="515620">
              <a:lnSpc>
                <a:spcPct val="103000"/>
              </a:lnSpc>
            </a:pPr>
            <a:r>
              <a:rPr lang="en-US" sz="1400" b="1" spc="15" dirty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References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6910" y="531775"/>
            <a:ext cx="4343400" cy="63094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+mj-lt"/>
              <a:buAutoNum type="arabicPeriod"/>
            </a:pPr>
            <a:r>
              <a:rPr lang="en-IN" sz="700" dirty="0"/>
              <a:t>Colin </a:t>
            </a:r>
            <a:r>
              <a:rPr lang="en-IN" sz="700" dirty="0" err="1"/>
              <a:t>Vignon</a:t>
            </a:r>
            <a:r>
              <a:rPr lang="en-IN" sz="700" dirty="0"/>
              <a:t>, Jean </a:t>
            </a:r>
            <a:r>
              <a:rPr lang="en-IN" sz="700" dirty="0" err="1"/>
              <a:t>Rabault</a:t>
            </a:r>
            <a:r>
              <a:rPr lang="en-IN" sz="700" dirty="0"/>
              <a:t>, Joel </a:t>
            </a:r>
            <a:r>
              <a:rPr lang="en-IN" sz="700" dirty="0" err="1"/>
              <a:t>Vasanth</a:t>
            </a:r>
            <a:r>
              <a:rPr lang="en-IN" sz="700" dirty="0"/>
              <a:t>, Francisco </a:t>
            </a:r>
            <a:r>
              <a:rPr lang="en-IN" sz="700" dirty="0" err="1"/>
              <a:t>Alcántara</a:t>
            </a:r>
            <a:r>
              <a:rPr lang="en-IN" sz="700" dirty="0"/>
              <a:t>-Ávila, Mikael Mortensen, Ricardo </a:t>
            </a:r>
            <a:r>
              <a:rPr lang="en-IN" sz="700" dirty="0" err="1"/>
              <a:t>Vinuesa</a:t>
            </a:r>
            <a:r>
              <a:rPr lang="en-IN" sz="700" dirty="0"/>
              <a:t>; Effective control of two-dimensional Rayleigh–</a:t>
            </a:r>
            <a:r>
              <a:rPr lang="en-IN" sz="700" dirty="0" err="1"/>
              <a:t>Bénard</a:t>
            </a:r>
            <a:r>
              <a:rPr lang="en-IN" sz="700" dirty="0"/>
              <a:t> convection: Invariant multi-agent reinforcement learning is all you need. Physics of Fluids 1 June 2023; 35 (6): 065146. </a:t>
            </a:r>
            <a:r>
              <a:rPr lang="en-IN" sz="700" dirty="0">
                <a:hlinkClick r:id="rId2"/>
              </a:rPr>
              <a:t>https://</a:t>
            </a:r>
            <a:r>
              <a:rPr lang="en-IN" sz="700" dirty="0" smtClean="0">
                <a:hlinkClick r:id="rId2"/>
              </a:rPr>
              <a:t>doi.org/10.1063/5.0153181</a:t>
            </a:r>
            <a:endParaRPr lang="en-IN" sz="700" dirty="0" smtClean="0"/>
          </a:p>
          <a:p>
            <a:pPr marL="285750" indent="-285750">
              <a:buFont typeface="+mj-lt"/>
              <a:buAutoNum type="arabicPeriod"/>
            </a:pPr>
            <a:r>
              <a:rPr lang="en-IN" sz="700" dirty="0">
                <a:hlinkClick r:id="rId3"/>
              </a:rPr>
              <a:t>https://</a:t>
            </a:r>
            <a:r>
              <a:rPr lang="en-IN" sz="700" dirty="0" smtClean="0">
                <a:hlinkClick r:id="rId3"/>
              </a:rPr>
              <a:t>en.wikipedia.org/wiki/</a:t>
            </a:r>
            <a:endParaRPr lang="en-IN" sz="700" dirty="0" smtClean="0"/>
          </a:p>
          <a:p>
            <a:pPr marL="285750" indent="-285750">
              <a:buFont typeface="+mj-lt"/>
              <a:buAutoNum type="arabicPeriod"/>
            </a:pPr>
            <a:r>
              <a:rPr lang="en-IN" sz="700" dirty="0"/>
              <a:t>https://andreweiner.github.io/ml-cfd-slides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405" y="19681"/>
            <a:ext cx="385776" cy="385776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520310" y="6664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20310" y="6537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520310" y="6410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4268259" y="3336097"/>
            <a:ext cx="295986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 smtClean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11</a:t>
            </a:fld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85850" y="1649074"/>
            <a:ext cx="3524250" cy="39017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72085" marR="515620">
              <a:lnSpc>
                <a:spcPct val="103000"/>
              </a:lnSpc>
            </a:pPr>
            <a:r>
              <a:rPr lang="en-US" sz="2000" b="1" spc="15" dirty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Thank You !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405" y="19681"/>
            <a:ext cx="385776" cy="385776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1450" y="88677"/>
            <a:ext cx="1619250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5" dirty="0"/>
              <a:t>Contents</a:t>
            </a:r>
            <a:endParaRPr spc="5" dirty="0"/>
          </a:p>
        </p:txBody>
      </p:sp>
      <p:sp>
        <p:nvSpPr>
          <p:cNvPr id="21" name="object 21"/>
          <p:cNvSpPr txBox="1"/>
          <p:nvPr/>
        </p:nvSpPr>
        <p:spPr>
          <a:xfrm>
            <a:off x="84112" y="516920"/>
            <a:ext cx="2702560" cy="196208"/>
          </a:xfrm>
          <a:prstGeom prst="rect">
            <a:avLst/>
          </a:prstGeom>
        </p:spPr>
        <p:txBody>
          <a:bodyPr vert="horz" wrap="square" lIns="90000" tIns="11430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Rayleigh–</a:t>
            </a:r>
            <a:r>
              <a:rPr lang="en-US" sz="1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Bénard</a:t>
            </a:r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Convection </a:t>
            </a:r>
            <a:endParaRPr lang="en-IN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TextBox 27"/>
          <p:cNvSpPr txBox="1"/>
          <p:nvPr/>
        </p:nvSpPr>
        <p:spPr>
          <a:xfrm>
            <a:off x="1575581" y="3290439"/>
            <a:ext cx="33528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OpenFOAM</a:t>
            </a:r>
            <a:r>
              <a:rPr lang="en-US" sz="7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ML</a:t>
            </a:r>
            <a:endParaRPr lang="en-IN" sz="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4112" y="818030"/>
            <a:ext cx="24495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Challenges in RBC Control</a:t>
            </a:r>
            <a:endParaRPr lang="en-IN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4112" y="1196057"/>
            <a:ext cx="2601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Active Flow control using DRL </a:t>
            </a:r>
            <a:endParaRPr lang="en-IN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object 13"/>
          <p:cNvSpPr/>
          <p:nvPr/>
        </p:nvSpPr>
        <p:spPr>
          <a:xfrm>
            <a:off x="4299572" y="34771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14"/>
          <p:cNvSpPr txBox="1"/>
          <p:nvPr/>
        </p:nvSpPr>
        <p:spPr>
          <a:xfrm>
            <a:off x="4224324" y="3330870"/>
            <a:ext cx="241300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 smtClean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2</a:t>
            </a:fld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21"/>
          <p:cNvSpPr txBox="1"/>
          <p:nvPr/>
        </p:nvSpPr>
        <p:spPr>
          <a:xfrm>
            <a:off x="84112" y="1574084"/>
            <a:ext cx="3363938" cy="196208"/>
          </a:xfrm>
          <a:prstGeom prst="rect">
            <a:avLst/>
          </a:prstGeom>
        </p:spPr>
        <p:txBody>
          <a:bodyPr vert="horz" wrap="square" lIns="90000" tIns="11430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Multi-Agent Reinforcement Learning (MARL) </a:t>
            </a:r>
            <a:endParaRPr lang="en-IN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112" y="1871320"/>
            <a:ext cx="2982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in AFC for RBC Control</a:t>
            </a:r>
            <a:endParaRPr lang="en-IN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112" y="2249347"/>
            <a:ext cx="2982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Add DRL with CFD Environment </a:t>
            </a:r>
            <a:endParaRPr lang="en-IN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4112" y="2627373"/>
            <a:ext cx="2105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endParaRPr lang="en-IN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405" y="19681"/>
            <a:ext cx="385776" cy="385776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520310" y="6664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20310" y="6537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520310" y="6410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9502" y="3330870"/>
            <a:ext cx="827748" cy="13144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sz="800" b="1" spc="-5" dirty="0">
                <a:solidFill>
                  <a:srgbClr val="F2F2F2"/>
                </a:solidFill>
                <a:latin typeface="Arial" panose="020B0604020202020204"/>
                <a:cs typeface="Arial" panose="020B0604020202020204"/>
              </a:rPr>
              <a:t>Introduction</a:t>
            </a:r>
            <a:endParaRPr sz="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24324" y="3330870"/>
            <a:ext cx="241300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 smtClean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3</a:t>
            </a:fld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57552"/>
            <a:ext cx="3079800" cy="300916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172085" marR="515620">
              <a:lnSpc>
                <a:spcPct val="103000"/>
              </a:lnSpc>
            </a:pPr>
            <a:r>
              <a:rPr lang="en-US" sz="1400" b="1" spc="15" dirty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Why this study is important?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7692" y="701669"/>
            <a:ext cx="4418897" cy="1292662"/>
          </a:xfrm>
          <a:prstGeom prst="rect">
            <a:avLst/>
          </a:prstGeom>
          <a:solidFill>
            <a:srgbClr val="4FD1FF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Enhancement 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(efficient heat transfer and fluid dynamics and convective cells control are critical for improving the performance of industrial </a:t>
            </a:r>
            <a:r>
              <a:rPr lang="en-US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systems)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Overcoming Traditional Limitations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Optimizing Control Strategies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405" y="19681"/>
            <a:ext cx="385776" cy="385776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520310" y="6664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20310" y="6537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520310" y="6410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9502" y="3330870"/>
            <a:ext cx="827748" cy="13144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sz="800" b="1" spc="-5" dirty="0">
                <a:solidFill>
                  <a:srgbClr val="F2F2F2"/>
                </a:solidFill>
                <a:latin typeface="Arial" panose="020B0604020202020204"/>
                <a:cs typeface="Arial" panose="020B0604020202020204"/>
              </a:rPr>
              <a:t>Introduction</a:t>
            </a:r>
            <a:endParaRPr sz="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24324" y="3330870"/>
            <a:ext cx="241300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 smtClean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4</a:t>
            </a:fld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57552"/>
            <a:ext cx="3676650" cy="536172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172085" marR="515620">
              <a:lnSpc>
                <a:spcPct val="103000"/>
              </a:lnSpc>
            </a:pPr>
            <a:r>
              <a:rPr lang="en-US" sz="1400" b="1" spc="15" dirty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About Rayleigh–</a:t>
            </a:r>
            <a:r>
              <a:rPr lang="en-US" sz="1400" b="1" spc="15" dirty="0" err="1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Bénard</a:t>
            </a:r>
            <a:r>
              <a:rPr lang="en-US" sz="1400" b="1" spc="15" dirty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Convection </a:t>
            </a:r>
          </a:p>
          <a:p>
            <a:pPr marL="172085" marR="515620">
              <a:lnSpc>
                <a:spcPct val="103000"/>
              </a:lnSpc>
            </a:pPr>
            <a:endParaRPr lang="en-US" sz="1400" b="1" spc="15" dirty="0">
              <a:solidFill>
                <a:srgbClr val="CC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1413" y="810629"/>
            <a:ext cx="4418897" cy="461665"/>
          </a:xfrm>
          <a:prstGeom prst="rect">
            <a:avLst/>
          </a:prstGeom>
          <a:solidFill>
            <a:srgbClr val="4FD1FF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Natural phenomenon involving the flow of fluids due to temperature differences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37" y="1358494"/>
            <a:ext cx="2129346" cy="15907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9086" y="3006433"/>
            <a:ext cx="36045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Fig: RBC in between </a:t>
            </a:r>
            <a:r>
              <a:rPr lang="en-US" sz="1200" dirty="0"/>
              <a:t>two plates and  </a:t>
            </a:r>
            <a:r>
              <a:rPr lang="en-US" sz="1200" dirty="0" err="1"/>
              <a:t>Bénard</a:t>
            </a:r>
            <a:r>
              <a:rPr lang="en-US" sz="1200" dirty="0"/>
              <a:t> </a:t>
            </a:r>
            <a:r>
              <a:rPr lang="en-US" sz="1200" dirty="0" smtClean="0"/>
              <a:t>cells</a:t>
            </a:r>
            <a:r>
              <a:rPr lang="en-US" sz="1200" baseline="30000" dirty="0" smtClean="0"/>
              <a:t>1</a:t>
            </a:r>
            <a:endParaRPr lang="en-US" sz="12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405" y="19681"/>
            <a:ext cx="385776" cy="385776"/>
          </a:xfrm>
          <a:prstGeom prst="rect">
            <a:avLst/>
          </a:prstGeom>
        </p:spPr>
      </p:pic>
      <p:pic>
        <p:nvPicPr>
          <p:cNvPr id="13" name="Bénard_cells_convec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65093" y="1359669"/>
            <a:ext cx="1945349" cy="145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394162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520310" y="6664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20310" y="6537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520310" y="6410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9502" y="3330870"/>
            <a:ext cx="827748" cy="13144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lang="en-US" sz="800" b="1" spc="-5" dirty="0" smtClean="0">
                <a:solidFill>
                  <a:srgbClr val="F2F2F2"/>
                </a:solidFill>
                <a:latin typeface="Arial" panose="020B0604020202020204"/>
                <a:cs typeface="Arial" panose="020B0604020202020204"/>
              </a:rPr>
              <a:t>OF + ML</a:t>
            </a:r>
            <a:endParaRPr sz="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24324" y="3330870"/>
            <a:ext cx="241300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 smtClean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5</a:t>
            </a:fld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57552"/>
            <a:ext cx="3676650" cy="536172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172085" marR="515620">
              <a:lnSpc>
                <a:spcPct val="103000"/>
              </a:lnSpc>
            </a:pPr>
            <a:r>
              <a:rPr lang="en-US" sz="1400" b="1" spc="15" dirty="0" smtClean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Challenges in RBC Control</a:t>
            </a:r>
            <a:endParaRPr lang="en-US" sz="1400" b="1" spc="15" dirty="0">
              <a:solidFill>
                <a:srgbClr val="CC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172085" marR="515620">
              <a:lnSpc>
                <a:spcPct val="103000"/>
              </a:lnSpc>
            </a:pPr>
            <a:endParaRPr lang="en-US" sz="1400" b="1" spc="15" dirty="0">
              <a:solidFill>
                <a:srgbClr val="CC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1413" y="1196975"/>
            <a:ext cx="4418897" cy="461665"/>
          </a:xfrm>
          <a:prstGeom prst="rect">
            <a:avLst/>
          </a:prstGeom>
          <a:solidFill>
            <a:srgbClr val="4FD1FF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Controlling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RBC, including non-linearity, turbulence, and convective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cells is challenging.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8017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520310" y="6664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20310" y="6537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520310" y="6410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9502" y="3330870"/>
            <a:ext cx="827748" cy="13144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lang="en-US" sz="800" b="1" spc="-5" dirty="0" smtClean="0">
                <a:solidFill>
                  <a:srgbClr val="F2F2F2"/>
                </a:solidFill>
                <a:latin typeface="Arial" panose="020B0604020202020204"/>
                <a:cs typeface="Arial" panose="020B0604020202020204"/>
              </a:rPr>
              <a:t>OF + ML</a:t>
            </a:r>
            <a:endParaRPr sz="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24324" y="3330870"/>
            <a:ext cx="241300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 smtClean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6</a:t>
            </a:fld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0" y="58782"/>
            <a:ext cx="3752850" cy="314253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172085" marR="515620">
              <a:lnSpc>
                <a:spcPct val="103000"/>
              </a:lnSpc>
            </a:pPr>
            <a:r>
              <a:rPr lang="en-IN" sz="1400" b="1" spc="15" dirty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Deep Reinforcement Learning (DRL)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8061" r="5958"/>
          <a:stretch/>
        </p:blipFill>
        <p:spPr>
          <a:xfrm>
            <a:off x="1238250" y="1349375"/>
            <a:ext cx="2438400" cy="156214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91744" y="451616"/>
            <a:ext cx="4373880" cy="646331"/>
          </a:xfrm>
          <a:prstGeom prst="rect">
            <a:avLst/>
          </a:prstGeom>
          <a:solidFill>
            <a:srgbClr val="92D050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200" dirty="0"/>
              <a:t>DRL as a subset of machine learning and artificial intelligence</a:t>
            </a:r>
            <a:r>
              <a:rPr lang="en-US" sz="1200" dirty="0" smtClean="0"/>
              <a:t>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200" dirty="0" smtClean="0"/>
              <a:t>Basic </a:t>
            </a:r>
            <a:r>
              <a:rPr lang="en-US" sz="1200" dirty="0"/>
              <a:t>principles of DRL, including agents, environments, states, actions, and rewards.</a:t>
            </a:r>
            <a:endParaRPr lang="en-IN" sz="12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405" y="19681"/>
            <a:ext cx="385776" cy="385776"/>
          </a:xfrm>
          <a:prstGeom prst="rect">
            <a:avLst/>
          </a:prstGeom>
        </p:spPr>
      </p:pic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520310" y="6664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20310" y="6537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520310" y="6410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9502" y="3330870"/>
            <a:ext cx="827748" cy="13144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lang="en-US" sz="800" b="1" spc="-5" dirty="0" smtClean="0">
                <a:solidFill>
                  <a:srgbClr val="F2F2F2"/>
                </a:solidFill>
                <a:latin typeface="Arial" panose="020B0604020202020204"/>
                <a:cs typeface="Arial" panose="020B0604020202020204"/>
              </a:rPr>
              <a:t>OF + ML</a:t>
            </a:r>
            <a:endParaRPr sz="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24324" y="3330870"/>
            <a:ext cx="241300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 smtClean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7</a:t>
            </a:fld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0" y="58782"/>
            <a:ext cx="3752850" cy="300916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172085" marR="515620">
              <a:lnSpc>
                <a:spcPct val="103000"/>
              </a:lnSpc>
            </a:pPr>
            <a:r>
              <a:rPr lang="en-IN" sz="1400" b="1" spc="15" dirty="0" smtClean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DRL to Control Flow</a:t>
            </a:r>
            <a:endParaRPr lang="en-IN" sz="1400" b="1" spc="15" dirty="0">
              <a:solidFill>
                <a:srgbClr val="CC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5074" y="1775569"/>
            <a:ext cx="4373880" cy="461665"/>
          </a:xfrm>
          <a:prstGeom prst="rect">
            <a:avLst/>
          </a:prstGeom>
          <a:solidFill>
            <a:srgbClr val="92D050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200" dirty="0"/>
              <a:t>Adaptability to </a:t>
            </a:r>
            <a:r>
              <a:rPr lang="en-US" sz="1200" dirty="0" smtClean="0"/>
              <a:t>Non-Linearity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200" dirty="0"/>
              <a:t>Handling High-Dimensional </a:t>
            </a:r>
            <a:r>
              <a:rPr lang="en-IN" sz="1200" dirty="0" smtClean="0"/>
              <a:t>Spaces</a:t>
            </a:r>
            <a:endParaRPr lang="en-IN" sz="1200" dirty="0"/>
          </a:p>
        </p:txBody>
      </p:sp>
      <p:sp>
        <p:nvSpPr>
          <p:cNvPr id="2" name="Rectangle 1"/>
          <p:cNvSpPr/>
          <p:nvPr/>
        </p:nvSpPr>
        <p:spPr>
          <a:xfrm>
            <a:off x="29501" y="580288"/>
            <a:ext cx="45422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dirty="0"/>
              <a:t>Deep Reinforcement Learning (DRL) has emerged as a powerful tool for tackling complex control problems, particularly in the realm of fluid dynamics.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405" y="19681"/>
            <a:ext cx="385776" cy="38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9286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520310" y="6664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20310" y="6537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520310" y="6410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9502" y="3330870"/>
            <a:ext cx="827748" cy="13144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lang="en-US" sz="800" b="1" spc="-5" dirty="0" smtClean="0">
                <a:solidFill>
                  <a:srgbClr val="F2F2F2"/>
                </a:solidFill>
                <a:latin typeface="Arial" panose="020B0604020202020204"/>
                <a:cs typeface="Arial" panose="020B0604020202020204"/>
              </a:rPr>
              <a:t>OF + ML</a:t>
            </a:r>
            <a:endParaRPr sz="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24324" y="3330870"/>
            <a:ext cx="241300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8</a:t>
            </a:fld>
            <a:r>
              <a:rPr sz="600" b="1" spc="-5" dirty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 </a:t>
            </a:r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0" y="58782"/>
            <a:ext cx="4133850" cy="314253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172085" marR="515620">
              <a:lnSpc>
                <a:spcPct val="103000"/>
              </a:lnSpc>
            </a:pPr>
            <a:r>
              <a:rPr lang="en-US" sz="1400" b="1" spc="15" dirty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Optimization in AFC for RBC Control</a:t>
            </a:r>
            <a:endParaRPr lang="en-IN" sz="1400" b="1" spc="15" dirty="0">
              <a:solidFill>
                <a:srgbClr val="CC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1953" y="1730375"/>
            <a:ext cx="4441177" cy="1015663"/>
          </a:xfrm>
          <a:prstGeom prst="rect">
            <a:avLst/>
          </a:prstGeom>
          <a:solidFill>
            <a:srgbClr val="92D050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200" b="1" dirty="0"/>
              <a:t>Challenges in Optimization</a:t>
            </a:r>
            <a:r>
              <a:rPr lang="en-US" sz="1200" b="1" dirty="0" smtClean="0"/>
              <a:t>:</a:t>
            </a:r>
            <a:endParaRPr lang="en-US" sz="1200" b="1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High-dimensional </a:t>
            </a:r>
            <a:r>
              <a:rPr lang="en-US" sz="1200" dirty="0"/>
              <a:t>control spaces when multiple actuators are involved.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Non-linear </a:t>
            </a:r>
            <a:r>
              <a:rPr lang="en-US" sz="1200" dirty="0"/>
              <a:t>and turbulent nature of fluid flows.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Interactions </a:t>
            </a:r>
            <a:r>
              <a:rPr lang="en-US" sz="1200" dirty="0"/>
              <a:t>between multiple control parameters.</a:t>
            </a:r>
            <a:endParaRPr lang="en-IN" sz="1200" dirty="0"/>
          </a:p>
        </p:txBody>
      </p:sp>
      <p:sp>
        <p:nvSpPr>
          <p:cNvPr id="2" name="Rectangle 1"/>
          <p:cNvSpPr/>
          <p:nvPr/>
        </p:nvSpPr>
        <p:spPr>
          <a:xfrm>
            <a:off x="81953" y="533268"/>
            <a:ext cx="443835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b="1" dirty="0"/>
              <a:t>Parameters to </a:t>
            </a:r>
            <a:r>
              <a:rPr lang="en-US" sz="1200" b="1" dirty="0" smtClean="0"/>
              <a:t>Control (In order to Optimization) :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Temperature gradients or profiles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US" sz="1200" dirty="0"/>
              <a:t>  </a:t>
            </a:r>
            <a:r>
              <a:rPr lang="en-US" sz="1200" dirty="0" smtClean="0"/>
              <a:t>Flow </a:t>
            </a:r>
            <a:r>
              <a:rPr lang="en-US" sz="1200" dirty="0"/>
              <a:t>velocity and direction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US" sz="1200" dirty="0"/>
              <a:t>  </a:t>
            </a:r>
            <a:r>
              <a:rPr lang="en-US" sz="1200" dirty="0" smtClean="0"/>
              <a:t>Actuator </a:t>
            </a:r>
            <a:r>
              <a:rPr lang="en-US" sz="1200" dirty="0"/>
              <a:t>placement and operation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1953" y="2909000"/>
            <a:ext cx="4294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 smtClean="0">
                <a:solidFill>
                  <a:srgbClr val="FF0000"/>
                </a:solidFill>
              </a:rPr>
              <a:t>This challenges can be solved using DLR control, get optimal values using reward mechanism in DRL  </a:t>
            </a:r>
            <a:endParaRPr lang="en-US" sz="1200" dirty="0">
              <a:solidFill>
                <a:srgbClr val="FF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405" y="19681"/>
            <a:ext cx="385776" cy="38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68551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4520310" y="6664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AFAF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20310" y="6537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CECEC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520310" y="641048"/>
            <a:ext cx="0" cy="12700"/>
          </a:xfrm>
          <a:custGeom>
            <a:avLst/>
            <a:gdLst/>
            <a:ahLst/>
            <a:cxnLst/>
            <a:rect l="l" t="t" r="r" b="b"/>
            <a:pathLst>
              <a:path h="12700">
                <a:moveTo>
                  <a:pt x="0" y="12700"/>
                </a:moveTo>
                <a:lnTo>
                  <a:pt x="0" y="0"/>
                </a:lnTo>
              </a:path>
            </a:pathLst>
          </a:custGeom>
          <a:ln w="3175">
            <a:solidFill>
              <a:srgbClr val="EFEFE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3324745"/>
            <a:ext cx="4147185" cy="131445"/>
          </a:xfrm>
          <a:custGeom>
            <a:avLst/>
            <a:gdLst/>
            <a:ahLst/>
            <a:cxnLst/>
            <a:rect l="l" t="t" r="r" b="b"/>
            <a:pathLst>
              <a:path w="4147185" h="131445">
                <a:moveTo>
                  <a:pt x="4147172" y="0"/>
                </a:moveTo>
                <a:lnTo>
                  <a:pt x="0" y="0"/>
                </a:lnTo>
                <a:lnTo>
                  <a:pt x="0" y="131254"/>
                </a:lnTo>
                <a:lnTo>
                  <a:pt x="4147172" y="131254"/>
                </a:lnTo>
                <a:lnTo>
                  <a:pt x="4147172" y="0"/>
                </a:lnTo>
                <a:close/>
              </a:path>
            </a:pathLst>
          </a:custGeom>
          <a:solidFill>
            <a:srgbClr val="A3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47172" y="3324745"/>
            <a:ext cx="461009" cy="131445"/>
          </a:xfrm>
          <a:custGeom>
            <a:avLst/>
            <a:gdLst/>
            <a:ahLst/>
            <a:cxnLst/>
            <a:rect l="l" t="t" r="r" b="b"/>
            <a:pathLst>
              <a:path w="461010" h="131445">
                <a:moveTo>
                  <a:pt x="460832" y="0"/>
                </a:moveTo>
                <a:lnTo>
                  <a:pt x="0" y="0"/>
                </a:lnTo>
                <a:lnTo>
                  <a:pt x="0" y="131254"/>
                </a:lnTo>
                <a:lnTo>
                  <a:pt x="460832" y="131254"/>
                </a:lnTo>
                <a:lnTo>
                  <a:pt x="460832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9502" y="3330870"/>
            <a:ext cx="827748" cy="13144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lang="en-US" sz="800" b="1" spc="-5" dirty="0" smtClean="0">
                <a:solidFill>
                  <a:srgbClr val="F2F2F2"/>
                </a:solidFill>
                <a:latin typeface="Arial" panose="020B0604020202020204"/>
                <a:cs typeface="Arial" panose="020B0604020202020204"/>
              </a:rPr>
              <a:t>OF+ML</a:t>
            </a:r>
            <a:endParaRPr sz="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24324" y="3330870"/>
            <a:ext cx="241300" cy="10066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65"/>
              </a:spcBef>
            </a:pPr>
            <a:fld id="{81D60167-4931-47E6-BA6A-407CBD079E47}" type="slidenum">
              <a:rPr sz="600" b="1" spc="-5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9</a:t>
            </a:fld>
            <a:r>
              <a:rPr sz="600" b="1" spc="-5" dirty="0">
                <a:solidFill>
                  <a:srgbClr val="8E0000"/>
                </a:solidFill>
                <a:latin typeface="Arial" panose="020B0604020202020204"/>
                <a:cs typeface="Arial" panose="020B0604020202020204"/>
              </a:rPr>
              <a:t> </a:t>
            </a:r>
            <a:endParaRPr sz="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0" y="58782"/>
            <a:ext cx="4133850" cy="300916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172085" marR="515620">
              <a:lnSpc>
                <a:spcPct val="103000"/>
              </a:lnSpc>
            </a:pPr>
            <a:r>
              <a:rPr lang="en-US" sz="1400" b="1" spc="15" dirty="0" smtClean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Using </a:t>
            </a:r>
            <a:r>
              <a:rPr lang="en-US" sz="1400" b="1" spc="15" dirty="0" err="1" smtClean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OpenFOAM</a:t>
            </a:r>
            <a:r>
              <a:rPr lang="en-US" sz="1400" b="1" spc="15" dirty="0" smtClean="0">
                <a:solidFill>
                  <a:srgbClr val="CC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and DRL</a:t>
            </a:r>
            <a:endParaRPr lang="en-IN" sz="1400" b="1" spc="15" dirty="0">
              <a:solidFill>
                <a:srgbClr val="CC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2580" y="438304"/>
            <a:ext cx="3962400" cy="43088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 smtClean="0"/>
              <a:t>CFD(</a:t>
            </a:r>
            <a:r>
              <a:rPr lang="en-US" sz="1100" dirty="0" err="1" smtClean="0"/>
              <a:t>OpenFoam</a:t>
            </a:r>
            <a:r>
              <a:rPr lang="en-US" sz="1100" dirty="0" smtClean="0"/>
              <a:t>) act as an environment, While NN act as a agent in the Deep </a:t>
            </a:r>
            <a:r>
              <a:rPr lang="en-US" sz="1100" dirty="0"/>
              <a:t>Reinforcement</a:t>
            </a:r>
            <a:r>
              <a:rPr lang="en-US" sz="1100" dirty="0" smtClean="0"/>
              <a:t> learning model    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65" y="903271"/>
            <a:ext cx="2600661" cy="21842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95450" y="3002440"/>
            <a:ext cx="33797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Fig: Deep Reinforcement Learning Architecture </a:t>
            </a:r>
            <a:r>
              <a:rPr lang="en-US" sz="1050" baseline="30000" dirty="0" smtClean="0"/>
              <a:t>3</a:t>
            </a:r>
            <a:endParaRPr lang="en-US" sz="1400" baseline="300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405" y="19681"/>
            <a:ext cx="385776" cy="3857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7" y="1860004"/>
            <a:ext cx="2187703" cy="70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83043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A7ACD"/>
      </a:hlink>
      <a:folHlink>
        <a:srgbClr val="800080"/>
      </a:folHlink>
    </a:clrScheme>
    <a:fontScheme name="Times New Roma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2384804F-3998-4D57-9195-F3826E402611-2">
      <extobjdata type="2384804F-3998-4D57-9195-F3826E402611" data="ewoJIkltZ1NldHRpbmdKc29uIiA6ICJ7XCJoZWlnaHRcIjoxMy4zOTI4NTcxNDI4NTcxNDIsXCJ3aWR0aFwiOjUzLjU3MTQyODU3MTQyODU3fSIsCgkiTGF0ZXgiIDogInIgPSAwLjUiLAoJIkxhdGV4SW1nQmFzZTY0IiA6ICJQSE4yWnlCNGJXeHVjejBpYUhSMGNEb3ZMM2QzZHk1M015NXZjbWN2TWpBd01DOXpkbWNpSUhkcFpIUm9QU0kyTGpreU9XVjRJaUJvWldsbmFIUTlJakV1TmpreVpYZ2lJSEp2YkdVOUltbHRaeUlnWm05amRYTmhZbXhsUFNKbVlXeHpaU0lnZG1sbGQwSnZlRDBpTUNBdE5qWTJJRE13TmpJdU5pQTNORGdpSUhodGJHNXpPbmhzYVc1clBTSm9kSFJ3T2k4dmQzZDNMbmN6TG05eVp5OHhPVGs1TDNoc2FXNXJJaUJoY21saExXaHBaR1JsYmowaWRISjFaU0lnYzNSNWJHVTlJblpsY25ScFkyRnNMV0ZzYVdkdU9pQXRNQzR4T0RabGVEc2diV0Y0TFhkcFpIUm9PaUE1T0NVN0lqNDhaR1ZtY3o0OGNHRjBhQ0JwWkQwaVRVcFlMVGN0VkVWWUxVa3RNVVEwTlVZaUlHUTlJazB5TVNBeU9EZFJNaklnTWprd0lESXpJREk1TlZReU9DQXpNVGRVTXpnZ016UTRWRFV6SURNNE1WUTNNeUEwTVRGVU9Ua2dORE16VkRFek1pQTBOREpSTVRZeElEUTBNaUF4T0RNZ05ETXdWREl4TkNBME1EaFVNakkxSURNNE9GRXlNamNnTXpneUlESXlPQ0F6T0RKVU1qTTJJRE00T1ZFeU9EUWdORFF4SURNME55QTBOREZJTXpVd1VUTTVPQ0EwTkRFZ05ESXlJRFF3TUZFME16QWdNemd4SURRek1DQXpOak5STkRNd0lETXpNeUEwTVRjZ016RTFWRE01TVNBeU9USlVNelkySURJNE9GRXpORFlnTWpnNElETXpOQ0F5T1RsVU16SXlJRE15T0ZFek1qSWdNemMySURNM09DQXpPVEpSTXpVMklEUXdOU0F6TkRJZ05EQTFVVEk0TmlBME1EVWdNak01SURNek1WRXlNamtnTXpFMUlESXlOQ0F5T1RoVU1Ua3dJREUyTlZFeE5UWWdNalVnTVRVeElERTJVVEV6T0NBdE1URWdNVEE0SUMweE1WRTVOU0F0TVRFZ09EY2dMVFZVTnpZZ04xUTNOQ0F4TjFFM05DQXpNQ0F4TVRRZ01UZzVWREUxTkNBek5qWlJNVFUwSURRd05TQXhNamdnTkRBMVVURXdOeUEwTURVZ09USWdNemMzVkRZNElETXhObFExTnlBeU9EQlJOVFVnTWpjNElEUXhJREkzT0VneU4xRXlNU0F5T0RRZ01qRWdNamczV2lJdlBqeHdZWFJvSUdsa1BTSk5TbGd0TnkxVVJWZ3RUaTB6UkNJZ1pEMGlUVFUySURNME4xRTFOaUF6TmpBZ056QWdNelkzU0Rjd04xRTNNaklnTXpVNUlEY3lNaUF6TkRkUk56SXlJRE16TmlBM01EZ2dNekk0VERNNU1DQXpNamRJTnpKUk5UWWdNek15SURVMklETTBOMXBOTlRZZ01UVXpVVFUySURFMk9DQTNNaUF4TnpOSU56QTRVVGN5TWlBeE5qTWdOekl5SURFMU0xRTNNaklnTVRRd0lEY3dOeUF4TXpOSU56QlJOVFlnTVRRd0lEVTJJREUxTTFvaUx6NDhjR0YwYUNCcFpEMGlUVXBZTFRjdFZFVllMVTR0TXpBaUlHUTlJazA1TmlBMU9EVlJNVFV5SURZMk5pQXlORGtnTmpZMlVUSTVOeUEyTmpZZ016UTFJRFkwTUZRME1qTWdOVFE0VVRRMk1DQTBOalVnTkRZd0lETXlNRkUwTmpBZ01UWTFJRFF4TnlBNE0xRXpPVGNnTkRFZ016WXlJREUyVkRNd01TQXRNVFZVTWpVd0lDMHlNbEV5TWpRZ0xUSXlJREU1T0NBdE1UWlVNVE0zSURFMlZEZ3lJRGd6VVRNNUlERTJOU0F6T1NBek1qQlJNemtnTkRrMElEazJJRFU0TlZwTk16SXhJRFU1TjFFeU9URWdOakk1SURJMU1DQTJNamxSTWpBNElEWXlPU0F4TnpnZ05UazNVVEUxTXlBMU56RWdNVFExSURVeU5WUXhNemNnTXpNelVURXpOeUF4TnpVZ01UUTFJREV5TlZReE9ERWdORFpSTWpBNUlERTJJREkxTUNBeE5sRXlPVEFnTVRZZ016RTRJRFEyVVRNME55QTNOaUF6TlRRZ01UTXdWRE0yTWlBek16TlJNell5SURRM09DQXpOVFFnTlRJMFZETXlNU0ExT1RkYUlpOCtQSEJoZEdnZ2FXUTlJazFLV0MwM0xWUkZXQzFPTFRKRklpQmtQU0pOTnpnZ05qQlJOemdnT0RRZ09UVWdNVEF5VkRFek9DQXhNakJSTVRZeUlERXlNQ0F4T0RBZ01UQTBWREU1T1NBMk1WRXhPVGtnTXpZZ01UZ3lJREU0VkRFek9TQXdWRGsySURFM1ZEYzRJRFl3V2lJdlBqeHdZWFJvSUdsa1BTSk5TbGd0TnkxVVJWZ3RUaTB6TlNJZ1pEMGlUVEUyTkNBeE5UZFJNVFkwSURFek15QXhORGdnTVRFM1ZERXdPU0F4TURGSU1UQXlVVEUwT0NBeU1pQXlNalFnTWpKUk1qazBJREl5SURNeU5pQTRNbEV6TkRVZ01URTFJRE0wTlNBeU1UQlJNelExSURNeE15QXpNVGdnTXpRNVVUSTVNaUF6T0RJZ01qWXdJRE00TWtneU5UUlJNVGMySURNNE1pQXhNellnTXpFMFVURXpNaUF6TURjZ01USTVJRE13TmxReE1UUWdNekEwVVRrM0lETXdOQ0E1TlNBek1UQlJPVE1nTXpFMElEa3pJRFE0TlZZMk1UUlJPVE1nTmpZMElEazRJRFkyTkZFeE1EQWdOalkySURFd01pQTJOalpSTVRBeklEWTJOaUF4TWpNZ05qVTRWREUzT0NBMk5ESlVNalV6SURZek5GRXpNalFnTmpNMElETTRPU0EyTmpKUk16azNJRFkyTmlBME1ESWdOalkyVVRReE1DQTJOallnTkRFd0lEWTBPRlkyTXpWUk16STRJRFV6T0NBeU1EVWdOVE00VVRFM05DQTFNemdnTVRRNUlEVTBORXd4TXprZ05UUTJWak0zTkZFeE5UZ2dNemc0SURFMk9TQXpPVFpVTWpBMUlEUXhNbFF5TlRZZ05ESXdVVE16TnlBME1qQWdNemt6SURNMU5WUTBORGtnTWpBeFVUUTBPU0F4TURrZ016ZzFJRFEwVkRJeU9TQXRNakpSTVRRNElDMHlNaUE1T1NBek1sUTFNQ0F4TlRSUk5UQWdNVGM0SURZeElERTVNbFE0TkNBeU1UQlVNVEEzSURJeE5GRXhNeklnTWpFMElERTBPQ0F4T1RkVU1UWTBJREUxTjFvaUx6NDhMMlJsWm5NK1BHY2djM1J5YjJ0bFBTSmpkWEp5Wlc1MFEyOXNiM0lpSUdacGJHdzlJbU4xY25KbGJuUkRiMnh2Y2lJZ2MzUnliMnRsTFhkcFpIUm9QU0l3SWlCMGNtRnVjMlp2Y20wOUluTmpZV3hsS0RFc0xURXBJajQ4WnlCa1lYUmhMVzF0YkMxdWIyUmxQU0p0WVhSb0lqNDhaeUJrWVhSaExXMXRiQzF1YjJSbFBTSnRhU0krUEhWelpTQmtZWFJoTFdNOUlqRkVORFZHSWlCNGJHbHVhenBvY21WbVBTSWpUVXBZTFRjdFZFVllMVWt0TVVRME5VWWlMejQ4TDJjK1BHY2daR0YwWVMxdGJXd3RibTlrWlQwaWJXOGlJSFJ5WVc1elptOXliVDBpZEhKaGJuTnNZWFJsS0RjeU9DNDRMREFwSWo0OGRYTmxJR1JoZEdFdFl6MGlNMFFpSUhoc2FXNXJPbWh5WldZOUlpTk5TbGd0TnkxVVJWZ3RUaTB6UkNJdlBqd3ZaejQ4WnlCa1lYUmhMVzF0YkMxdWIyUmxQU0p0YmlJZ2RISmhibk5tYjNKdFBTSjBjbUZ1YzJ4aGRHVW9NVGM0TkM0MkxEQXBJajQ4ZFhObElHUmhkR0V0WXowaU16QWlJSGhzYVc1ck9taHlaV1k5SWlOTlNsZ3ROeTFVUlZndFRpMHpNQ0l2UGp4MWMyVWdaR0YwWVMxalBTSXlSU0lnZUd4cGJtczZhSEpsWmowaUkwMUtXQzAzTFZSRldDMU9MVEpGSWlCMGNtRnVjMlp2Y20wOUluUnlZVzV6YkdGMFpTZzFNREFzTUNraUx6NDhkWE5sSUdSaGRHRXRZejBpTXpVaUlIaHNhVzVyT21oeVpXWTlJaU5OU2xndE55MVVSVmd0VGkwek5TSWdkSEpoYm5ObWIzSnRQU0owY21GdWMyeGhkR1VvTnpjNExEQXBJaTgrUEM5blBqd3ZaejQ4TDJjK1BDOXpkbWMrIiwKCSJSZWFsVmlld1NpemVKc29uIiA6ICJ7XCJoZWlnaHRcIjoyNjIsXCJ3aWR0aFwiOjEwNzF9Igp9Cg=="/>
    </extobj>
    <extobj name="2384804F-3998-4D57-9195-F3826E402611-3">
      <extobjdata type="2384804F-3998-4D57-9195-F3826E402611" data="ewoJIkltZ1NldHRpbmdKc29uIiA6ICJ7XCJoZWlnaHRcIjoxMy4zOTI4NTcxNDI4NTcxNDIsXCJ3aWR0aFwiOjU4LjkyODU3MTQyODU3MTQyfSIsCgkiTGF0ZXgiIDogInIgPSAwLjMuIiwKCSJMYXRleEltZ0Jhc2U2NCIgOiAiUEhOMlp5QjRiV3h1Y3owaWFIUjBjRG92TDNkM2R5NTNNeTV2Y21jdk1qQXdNQzl6ZG1jaUlIZHBaSFJvUFNJM0xqVTFPR1Y0SWlCb1pXbG5hSFE5SWpFdU5qa3laWGdpSUhKdmJHVTlJbWx0WnlJZ1ptOWpkWE5oWW14bFBTSm1ZV3h6WlNJZ2RtbGxkMEp2ZUQwaU1DQXROalkySURNek5EQXVOaUEzTkRnaUlIaHRiRzV6T25oc2FXNXJQU0pvZEhSd09pOHZkM2QzTG5jekxtOXlaeTh4T1RrNUwzaHNhVzVySWlCaGNtbGhMV2hwWkdSbGJqMGlkSEoxWlNJZ2MzUjViR1U5SW5abGNuUnBZMkZzTFdGc2FXZHVPaUF0TUM0eE9EWmxlRHNnYldGNExYZHBaSFJvT2lBNU9DVTdJajQ4WkdWbWN6NDhjR0YwYUNCcFpEMGlUVXBZTFRFdFZFVllMVWt0TVVRME5VWWlJR1E5SWsweU1TQXlPRGRSTWpJZ01qa3dJREl6SURJNU5WUXlPQ0F6TVRkVU16Z2dNelE0VkRVeklETTRNVlEzTXlBME1URlVPVGtnTkRNelZERXpNaUEwTkRKUk1UWXhJRFEwTWlBeE9ETWdORE13VkRJeE5DQTBNRGhVTWpJMUlETTRPRkV5TWpjZ016Z3lJREl5T0NBek9ESlVNak0ySURNNE9WRXlPRFFnTkRReElETTBOeUEwTkRGSU16VXdVVE01T0NBME5ERWdOREl5SURRd01GRTBNekFnTXpneElEUXpNQ0F6TmpOUk5ETXdJRE16TXlBME1UY2dNekUxVkRNNU1TQXlPVEpVTXpZMklESTRPRkV6TkRZZ01qZzRJRE16TkNBeU9UbFVNekl5SURNeU9GRXpNaklnTXpjMklETTNPQ0F6T1RKUk16VTJJRFF3TlNBek5ESWdOREExVVRJNE5pQTBNRFVnTWpNNUlETXpNVkV5TWprZ016RTFJREl5TkNBeU9UaFVNVGt3SURFMk5WRXhOVFlnTWpVZ01UVXhJREUyVVRFek9DQXRNVEVnTVRBNElDMHhNVkU1TlNBdE1URWdPRGNnTFRWVU56WWdOMVEzTkNBeE4xRTNOQ0F6TUNBeE1UUWdNVGc1VkRFMU5DQXpOalpSTVRVMElEUXdOU0F4TWpnZ05EQTFVVEV3TnlBME1EVWdPVElnTXpjM1ZEWTRJRE14TmxRMU55QXlPREJSTlRVZ01qYzRJRFF4SURJM09FZ3lOMUV5TVNBeU9EUWdNakVnTWpnM1dpSXZQanh3WVhSb0lHbGtQU0pOU2xndE1TMVVSVmd0VGkwelJDSWdaRDBpVFRVMklETTBOMUUxTmlBek5qQWdOekFnTXpZM1NEY3dOMUUzTWpJZ016VTVJRGN5TWlBek5EZFJOekl5SURNek5pQTNNRGdnTXpJNFRETTVNQ0F6TWpkSU56SlJOVFlnTXpNeUlEVTJJRE0wTjFwTk5UWWdNVFV6VVRVMklERTJPQ0EzTWlBeE56TklOekE0VVRjeU1pQXhOak1nTnpJeUlERTFNMUUzTWpJZ01UUXdJRGN3TnlBeE16TklOekJSTlRZZ01UUXdJRFUySURFMU0xb2lMejQ4Y0dGMGFDQnBaRDBpVFVwWUxURXRWRVZZTFU0dE16QWlJR1E5SWswNU5pQTFPRFZSTVRVeUlEWTJOaUF5TkRrZ05qWTJVVEk1TnlBMk5qWWdNelExSURZME1GUTBNak1nTlRRNFVUUTJNQ0EwTmpVZ05EWXdJRE15TUZFME5qQWdNVFkxSURReE55QTRNMUV6T1RjZ05ERWdNell5SURFMlZETXdNU0F0TVRWVU1qVXdJQzB5TWxFeU1qUWdMVEl5SURFNU9DQXRNVFpVTVRNM0lERTJWRGd5SURnelVUTTVJREUyTlNBek9TQXpNakJSTXprZ05EazBJRGsySURVNE5WcE5Nekl4SURVNU4xRXlPVEVnTmpJNUlESTFNQ0EyTWpsUk1qQTRJRFl5T1NBeE56Z2dOVGszVVRFMU15QTFOekVnTVRRMUlEVXlOVlF4TXpjZ016TXpVVEV6TnlBeE56VWdNVFExSURFeU5WUXhPREVnTkRaUk1qQTVJREUySURJMU1DQXhObEV5T1RBZ01UWWdNekU0SURRMlVUTTBOeUEzTmlBek5UUWdNVE13VkRNMk1pQXpNek5STXpZeUlEUTNPQ0F6TlRRZ05USTBWRE15TVNBMU9UZGFJaTgrUEhCaGRHZ2dhV1E5SWsxS1dDMHhMVlJGV0MxT0xUSkZJaUJrUFNKTk56Z2dOakJSTnpnZ09EUWdPVFVnTVRBeVZERXpPQ0F4TWpCUk1UWXlJREV5TUNBeE9EQWdNVEEwVkRFNU9TQTJNVkV4T1RrZ016WWdNVGd5SURFNFZERXpPU0F3VkRrMklERTNWRGM0SURZd1dpSXZQanh3WVhSb0lHbGtQU0pOU2xndE1TMVVSVmd0VGkwek15SWdaRDBpVFRFeU55QTBOak5STVRBd0lEUTJNeUE0TlNBME9EQlVOamtnTlRJMFVUWTVJRFUzT1NBeE1UY2dOakl5VkRJek15QTJOalZSTWpZNElEWTJOU0F5TnpjZ05qWTBVVE0xTVNBMk5USWdNemt3SURZeE1WUTBNekFnTlRJeVVUUXpNQ0EwTnpBZ016azJJRFF5TVZRek1ESWdNelV3VERJNU9TQXpORGhSTWprNUlETTBOeUF6TURnZ016UTFWRE16TnlBek16WlVNemMxSURNeE5WRTBOVGNnTWpZeUlEUTFOeUF4TnpWUk5EVTNJRGsySURNNU5TQXpOMVF5TXpnZ0xUSXlVVEUxT0NBdE1qSWdNVEF3SURJeFZEUXlJREV6TUZFME1pQXhOVGdnTmpBZ01UYzFWREV3TlNBeE9UTlJNVE16SURFNU15QXhOVEVnTVRjMVZERTJPU0F4TXpCUk1UWTVJREV4T1NBeE5qWWdNVEV3VkRFMU9TQTVORlF4TkRnZ09ESlVNVE0ySURjMFZERXlOaUEzTUZReE1UZ2dOamRNTVRFMElEWTJVVEUyTlNBeU1TQXlNemdnTWpGUk1qa3pJREl4SURNeU1TQTNORkV6TXpnZ01UQTNJRE16T0NBeE56VldNVGsxVVRNek9DQXlPVEFnTWpjMElETXlNbEV5TlRrZ016STRJREl4TXlBek1qbE1NVGN4SURNek1Fd3hOamdnTXpNeVVURTJOaUF6TXpVZ01UWTJJRE0wT0ZFeE5qWWdNelkySURFM05DQXpOalpSTWpBeUlETTJOaUF5TXpJZ016Y3hVVEkyTmlBek56WWdNamswSURReE0xUXpNaklnTlRJMVZqVXpNMUV6TWpJZ05Ua3dJREk0TnlBMk1USlJNalkxSURZeU5pQXlOREFnTmpJMlVUSXdPQ0EyTWpZZ01UZ3hJRFl4TlZReE5ETWdOVGt5VkRFek1pQTFPREJJTVRNMVVURXpPQ0ExTnprZ01UUXpJRFUzT0ZReE5UTWdOVGN6VkRFMk5TQTFOalpVTVRjMUlEVTFOVlF4T0RNZ05UUXdWREU0TmlBMU1qQlJNVGcySURRNU9DQXhOeklnTkRneFZERXlOeUEwTmpOYUlpOCtQQzlrWldaelBqeG5JSE4wY205clpUMGlZM1Z5Y21WdWRFTnZiRzl5SWlCbWFXeHNQU0pqZFhKeVpXNTBRMjlzYjNJaUlITjBjbTlyWlMxM2FXUjBhRDBpTUNJZ2RISmhibk5tYjNKdFBTSnpZMkZzWlNneExDMHhLU0krUEdjZ1pHRjBZUzF0Yld3dGJtOWtaVDBpYldGMGFDSStQR2NnWkdGMFlTMXRiV3d0Ym05a1pUMGliV2tpUGp4MWMyVWdaR0YwWVMxalBTSXhSRFExUmlJZ2VHeHBibXM2YUhKbFpqMGlJMDFLV0MweExWUkZXQzFKTFRGRU5EVkdJaTgrUEM5blBqeG5JR1JoZEdFdGJXMXNMVzV2WkdVOUltMXZJaUIwY21GdWMyWnZjbTA5SW5SeVlXNXpiR0YwWlNnM01qZ3VPQ3d3S1NJK1BIVnpaU0JrWVhSaExXTTlJak5FSWlCNGJHbHVhenBvY21WbVBTSWpUVXBZTFRFdFZFVllMVTR0TTBRaUx6NDhMMmMrUEdjZ1pHRjBZUzF0Yld3dGJtOWtaVDBpYlc0aUlIUnlZVzV6Wm05eWJUMGlkSEpoYm5Oc1lYUmxLREUzT0RRdU5pd3dLU0krUEhWelpTQmtZWFJoTFdNOUlqTXdJaUI0YkdsdWF6cG9jbVZtUFNJalRVcFlMVEV0VkVWWUxVNHRNekFpTHo0OGRYTmxJR1JoZEdFdFl6MGlNa1VpSUhoc2FXNXJPbWh5WldZOUlpTk5TbGd0TVMxVVJWZ3RUaTB5UlNJZ2RISmhibk5tYjNKdFBTSjBjbUZ1YzJ4aGRHVW9OVEF3TERBcElpOCtQSFZ6WlNCa1lYUmhMV005SWpNeklpQjRiR2x1YXpwb2NtVm1QU0lqVFVwWUxURXRWRVZZTFU0dE16TWlJSFJ5WVc1elptOXliVDBpZEhKaGJuTnNZWFJsS0RjM09Dd3dLU0l2UGp3dlp6NDhaeUJrWVhSaExXMXRiQzF1YjJSbFBTSnRieUlnZEhKaGJuTm1iM0p0UFNKMGNtRnVjMnhoZEdVb016QTJNaTQyTERBcElqNDhkWE5sSUdSaGRHRXRZejBpTWtVaUlIaHNhVzVyT21oeVpXWTlJaU5OU2xndE1TMVVSVmd0VGkweVJTSXZQand2Wno0OEwyYytQQzluUGp3dmMzWm5QZz09IiwKCSJSZWFsVmlld1NpemVKc29uIiA6ICJ7XCJoZWlnaHRcIjoyNjcuODU3MTUxMDMxNDk0MTQsXCJ3aWR0aFwiOjExNzguNTcxMzk1ODc0MDIzNH0iCn0K"/>
    </extobj>
  </extobjs>
</s:customData>
</file>

<file path=customXml/itemProps1.xml><?xml version="1.0" encoding="utf-8"?>
<ds:datastoreItem xmlns:ds="http://schemas.openxmlformats.org/officeDocument/2006/customXml" ds:itemID="{947E503F-879C-44E2-965C-6832F396C0B5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10078</TotalTime>
  <Words>396</Words>
  <Application>Microsoft Office PowerPoint</Application>
  <PresentationFormat>Custom</PresentationFormat>
  <Paragraphs>70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Georgia</vt:lpstr>
      <vt:lpstr>Times New Roman</vt:lpstr>
      <vt:lpstr>Wingdings</vt:lpstr>
      <vt:lpstr>Office Theme</vt:lpstr>
      <vt:lpstr>PowerPoint Presentation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give a technical presentation? - A Presentation on Presentation: ME6900</dc:title>
  <dc:creator>Dr. Narasimhan Swaminathan</dc:creator>
  <cp:lastModifiedBy>hi</cp:lastModifiedBy>
  <cp:revision>69</cp:revision>
  <cp:lastPrinted>2023-08-27T14:14:14Z</cp:lastPrinted>
  <dcterms:created xsi:type="dcterms:W3CDTF">2023-08-19T04:59:00Z</dcterms:created>
  <dcterms:modified xsi:type="dcterms:W3CDTF">2023-09-23T11:16:36Z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2014-09-08T11:00:00Z</vt:filetime>
  </property>
  <property fmtid="{D5CDD505-2E9C-101B-9397-08002B2CF9AE}" pid="3" name="Creator">
    <vt:lpwstr>LaTeX with Beamer class version 3.26</vt:lpwstr>
  </property>
  <property fmtid="{D5CDD505-2E9C-101B-9397-08002B2CF9AE}" pid="4" name="LastSaved">
    <vt:filetime>2023-08-19T11:00:00Z</vt:filetime>
  </property>
  <property fmtid="{D5CDD505-2E9C-101B-9397-08002B2CF9AE}" pid="5" name="ICV">
    <vt:lpwstr>F519339AB45A4CB988799ECFA455A6E5_12</vt:lpwstr>
  </property>
  <property fmtid="{D5CDD505-2E9C-101B-9397-08002B2CF9AE}" pid="6" name="KSOProductBuildVer">
    <vt:lpwstr>1033-12.2.0.13110</vt:lpwstr>
  </property>
</Properties>
</file>